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charts/style1.xml" ContentType="application/vnd.ms-office.chartstyle+xml"/>
  <Override PartName="/ppt/slides/slide1.xml" ContentType="application/vnd.openxmlformats-officedocument.presentationml.slide+xml"/>
  <Override PartName="/ppt/charts/colors1.xml" ContentType="application/vnd.ms-office.chartcolorstyle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17" d="100"/>
          <a:sy n="117" d="100"/>
        </p:scale>
        <p:origin x="-126" y="-7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microsoft.com/office/2011/relationships/chartStyle" Target="style1.xml" /><Relationship Id="rId2" Type="http://schemas.microsoft.com/office/2011/relationships/chartColorStyle" Target="colors1.xml" /><Relationship Id="rId3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790"/>
          <c:y val="0.116550"/>
          <c:w val="0.589370"/>
          <c:h val="0.858770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 bwMode="auto"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"/>
            <c:bubble3D val="0"/>
            <c:spPr bwMode="auto"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bubble3D val="0"/>
            <c:spPr bwMode="auto">
              <a:prstGeom prst="rect">
                <a:avLst/>
              </a:prstGeom>
              <a:solidFill>
                <a:srgbClr val="5B9BD5"/>
              </a:solidFill>
              <a:ln>
                <a:noFill/>
              </a:ln>
              <a:effectLst/>
            </c:spPr>
          </c:dPt>
          <c:dPt>
            <c:idx val="4"/>
            <c:bubble3D val="0"/>
            <c:spPr bwMode="auto"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5"/>
            <c:bubble3D val="0"/>
            <c:spPr bwMode="auto"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6"/>
            <c:bubble3D val="0"/>
            <c:spPr bwMode="auto"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</c:spPr>
          </c:dPt>
          <c:dPt>
            <c:idx val="7"/>
            <c:bubble3D val="0"/>
            <c:spPr bwMode="auto">
              <a:prstGeom prst="rect">
                <a:avLst/>
              </a:prstGeom>
              <a:solidFill>
                <a:srgbClr val="CC00CC"/>
              </a:solidFill>
              <a:ln>
                <a:noFill/>
              </a:ln>
              <a:effectLst/>
            </c:spPr>
          </c:dPt>
          <c:dPt>
            <c:idx val="8"/>
            <c:bubble3D val="0"/>
            <c:spPr bwMode="auto"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6"/>
              <c:layout>
                <c:manualLayout>
                  <c:x val="-0.089630"/>
                  <c:y val="-0.15824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000" b="1" i="0" u="none" strike="noStrike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0.053780"/>
                  <c:y val="-0.18536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000" b="1" i="0" u="none" strike="noStrike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pPr>
                  <a:endParaRPr lang="ru-RU"/>
                </a:p>
              </c:txPr>
            </c:dLbl>
            <c:dLbl>
              <c:idx val="8"/>
              <c:layout>
                <c:manualLayout>
                  <c:x val="0.125480"/>
                  <c:y val="-0.15155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000" b="1" i="0" u="none" strike="noStrike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pPr>
                  <a:endParaRPr lang="ru-RU"/>
                </a:p>
              </c:txPr>
            </c:dLbl>
            <c:leaderLines>
              <c:spPr bwMode="auto">
                <a:prstGeom prst="rect">
                  <a:avLst/>
                </a:prstGeom>
                <a:ln w="9525" cap="flat" cmpd="sng" algn="ctr">
                  <a:solidFill>
                    <a:schemeClr val="accent3">
                      <a:lumMod val="50000"/>
                    </a:schemeClr>
                  </a:solidFill>
                  <a:round/>
                </a:ln>
                <a:effectLst>
                  <a:glow rad="25400">
                    <a:schemeClr val="accent1">
                      <a:satMod val="175000"/>
                      <a:alpha val="40000"/>
                    </a:schemeClr>
                  </a:glow>
                </a:effectLst>
              </c:spPr>
            </c:leaderLines>
            <c:showBubbleSize val="0"/>
            <c:showCatName val="0"/>
            <c:showLeaderLines val="1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099" tIns="19049" rIns="38099" bIns="19049" anchor="ctr" anchorCtr="1">
                <a:spAutoFit/>
              </a:bodyPr>
              <a:lstStyle/>
              <a:p>
                <a:pPr>
                  <a:defRPr sz="1000" b="1" i="0" u="none" strike="noStrike">
                    <a:solidFill>
                      <a:schemeClr val="lt1"/>
                    </a:solidFill>
                    <a:latin typeface="Arial"/>
                    <a:ea typeface="+mn-ea"/>
                    <a:cs typeface="Arial"/>
                  </a:defRPr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Химические</c:v>
                </c:pt>
                <c:pt idx="1">
                  <c:v xml:space="preserve">Склады и базы хранения</c:v>
                </c:pt>
                <c:pt idx="2">
                  <c:v xml:space="preserve">Воздухоразделительные установки</c:v>
                </c:pt>
                <c:pt idx="3">
                  <c:v>АХУ</c:v>
                </c:pt>
                <c:pt idx="4">
                  <c:v xml:space="preserve">Иные, связанные с хранением токсичных, взрыво-, пожароопасных и др. в-в</c:v>
                </c:pt>
                <c:pt idx="5">
                  <c:v>Водоподготовка</c:v>
                </c:pt>
                <c:pt idx="6">
                  <c:v xml:space="preserve">Спиртовые производства</c:v>
                </c:pt>
                <c:pt idx="7">
                  <c:v xml:space="preserve">Маслоэкстракционные производства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55</c:v>
                </c:pt>
                <c:pt idx="1">
                  <c:v>18</c:v>
                </c:pt>
                <c:pt idx="2">
                  <c:v>19</c:v>
                </c:pt>
                <c:pt idx="3">
                  <c:v>39</c:v>
                </c:pt>
                <c:pt idx="4">
                  <c:v>9</c:v>
                </c:pt>
                <c:pt idx="5">
                  <c:v>28</c:v>
                </c:pt>
                <c:pt idx="6">
                  <c:v>3</c:v>
                </c:pt>
                <c:pt idx="7">
                  <c:v>6</c:v>
                </c:pt>
              </c:numCache>
            </c:numRef>
          </c:val>
        </c:ser>
        <c:dLbls>
          <c:showBubbleSize val="0"/>
          <c:showCatName val="0"/>
          <c:showLeaderLines val="1"/>
          <c:showLegendKey val="0"/>
          <c:showPercent val="0"/>
          <c:showSerName val="0"/>
          <c:showVal val="1"/>
        </c:dLbls>
        <c:firstSliceAng val="0"/>
        <c:holeSize val="50"/>
      </c:doughnutChart>
      <c:spPr bwMode="auto">
        <a:prstGeom prst="rect">
          <a:avLst/>
        </a:prstGeom>
        <a:noFill/>
        <a:ln>
          <a:noFill/>
        </a:ln>
        <a:effectLst/>
      </c:spPr>
    </c:plotArea>
    <c:plotVisOnly val="1"/>
    <c:dispBlanksAs val="gap"/>
    <c:showDLblsOverMax val="0"/>
  </c:chart>
  <c:spPr bwMode="auto">
    <a:xfrm>
      <a:off x="4459691" y="3162030"/>
      <a:ext cx="4630099" cy="2886525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lt1"/>
    </cs:fontRef>
    <cs:defRPr sz="1200" b="1"/>
  </cs:dataLabel>
  <cs:dataPoint>
    <cs:lnRef idx="0"/>
    <cs:fillRef idx="0">
      <cs:styleClr val="auto"/>
    </cs:fillRef>
    <cs:effectRef idx="0"/>
    <cs:fontRef idx="minor">
      <a:schemeClr val="tx1"/>
    </cs:fontRef>
    <cs:spPr bwMode="auto">
      <a:prstGeom prst="rect">
        <a:avLst/>
      </a:prstGeom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 bwMode="auto">
      <a:prstGeom prst="rect">
        <a:avLst/>
      </a:prstGeom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 bwMode="auto">
      <a:prstGeom prst="rect">
        <a:avLst/>
      </a:prstGeom>
      <a:solidFill>
        <a:schemeClr val="phClr"/>
      </a:solidFill>
      <a:ln w="9525">
        <a:solidFill>
          <a:schemeClr val="lt1"/>
        </a:solidFill>
      </a:ln>
    </cs:spPr>
  </cs:dataPointMarker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1" i="0" cap="all" spc="49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6"/>
</cs:chartStyl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0C4E38C-2752-4761-BE0F-6BB84A6AE01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75F00D-9DBF-466D-9E10-F079727AE20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5FFBA19-351F-4050-809D-A5A437397D65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616732-7B26-46E8-90E6-F51116A0BC9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CDDADF-74B7-42E8-A0AE-36D1E4F50487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C5288DC-4353-48A7-91DC-1E5A2189A97A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E6843F-ABD5-468A-A818-0EA514074996}" type="datetime1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2EA9382-160D-44A6-BA98-01C2997D4F5C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70C6F54-1A55-44B4-9BBB-58C0FCC20BDC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1F16E5-616E-4681-A495-CEC66D69BE17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8C03A69-04D6-44B1-B224-7315BAE22728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B8A1E7-B859-481A-9069-2C23BBA97306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8CC9ED-FE69-4EA7-B323-0A1A827A1C6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chart" Target="../charts/chart1.xml" 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/>
          <p:nvPr/>
        </p:nvSpPr>
        <p:spPr bwMode="auto">
          <a:xfrm>
            <a:off x="2265785" y="145523"/>
            <a:ext cx="804862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5" name="Заголовок 1"/>
          <p:cNvSpPr txBox="1"/>
          <p:nvPr/>
        </p:nvSpPr>
        <p:spPr bwMode="auto">
          <a:xfrm>
            <a:off x="-104503" y="-1"/>
            <a:ext cx="11153502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6" name="Заголовок 1"/>
          <p:cNvSpPr txBox="1"/>
          <p:nvPr/>
        </p:nvSpPr>
        <p:spPr bwMode="auto">
          <a:xfrm>
            <a:off x="114300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" name="Заголовок 1"/>
          <p:cNvSpPr txBox="1"/>
          <p:nvPr/>
        </p:nvSpPr>
        <p:spPr bwMode="auto">
          <a:xfrm>
            <a:off x="114300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8" name="Заголовок 1"/>
          <p:cNvSpPr txBox="1"/>
          <p:nvPr/>
        </p:nvSpPr>
        <p:spPr bwMode="auto">
          <a:xfrm>
            <a:off x="114300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9" name="Заголовок 1"/>
          <p:cNvSpPr txBox="1"/>
          <p:nvPr/>
        </p:nvSpPr>
        <p:spPr bwMode="auto">
          <a:xfrm>
            <a:off x="114300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0" name="Заголовок 1"/>
          <p:cNvSpPr txBox="1"/>
          <p:nvPr/>
        </p:nvSpPr>
        <p:spPr bwMode="auto">
          <a:xfrm>
            <a:off x="114300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12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2000" cy="1083708"/>
          </a:xfrm>
          <a:prstGeom prst="rect">
            <a:avLst/>
          </a:prstGeom>
          <a:effectLst/>
        </p:spPr>
      </p:pic>
      <p:pic>
        <p:nvPicPr>
          <p:cNvPr id="60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1" y="24764"/>
            <a:ext cx="731528" cy="85779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TextBox 60"/>
          <p:cNvSpPr txBox="1"/>
          <p:nvPr/>
        </p:nvSpPr>
        <p:spPr bwMode="auto">
          <a:xfrm>
            <a:off x="1890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62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658905" y="1180046"/>
            <a:ext cx="11431798" cy="642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cap="all">
                <a:solidFill>
                  <a:srgbClr val="5B9BD5">
                    <a:lumMod val="50000"/>
                  </a:srgbClr>
                </a:solidFill>
                <a:latin typeface="Arial"/>
                <a:cs typeface="Arial"/>
              </a:rPr>
              <a:t>«</a:t>
            </a:r>
            <a:r>
              <a:rPr sz="18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 правоприменительной практике Сибирского управления Ростехнадзора на химически опасных объектах в </a:t>
            </a:r>
            <a:r>
              <a:rPr sz="18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I</a:t>
            </a:r>
            <a:r>
              <a:rPr sz="18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8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квартале 2025 года. Основные нарушения требований промышленной безопасности</a:t>
            </a:r>
            <a:r>
              <a:rPr lang="ru-RU" cap="all">
                <a:solidFill>
                  <a:srgbClr val="5B9BD5">
                    <a:lumMod val="50000"/>
                  </a:srgbClr>
                </a:solidFill>
                <a:latin typeface="Arial"/>
                <a:cs typeface="Arial"/>
              </a:rPr>
              <a:t>»</a:t>
            </a:r>
            <a:endParaRPr lang="ru-RU" cap="all">
              <a:solidFill>
                <a:srgbClr val="5B9BD5">
                  <a:lumMod val="50000"/>
                </a:srgbClr>
              </a:solidFill>
              <a:latin typeface="Arial"/>
              <a:cs typeface="Arial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 flipH="0" flipV="0">
            <a:off x="2554583" y="5748392"/>
            <a:ext cx="8867713" cy="53071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sz="1600" b="1" i="0" u="none" strike="noStrike" cap="none" spc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Межрегиональный отдел по надзору за предприятиями химического и оборонно-промышленного комплекса и</a:t>
            </a:r>
            <a:r>
              <a:rPr lang="ru-RU" sz="1600" b="1" i="0" u="none" strike="noStrike" cap="none" spc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00" b="1" i="0" u="none" strike="noStrike" cap="none" spc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транспортированием опасных веществ</a:t>
            </a:r>
            <a:endParaRPr lang="ru-RU" sz="1600" b="0" i="0" u="none" strike="noStrike" cap="none" spc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9" name="Прямая соединительная линия 28"/>
          <p:cNvCxnSpPr>
            <a:cxnSpLocks/>
          </p:cNvCxnSpPr>
          <p:nvPr/>
        </p:nvCxnSpPr>
        <p:spPr bwMode="auto">
          <a:xfrm>
            <a:off x="2649284" y="6223833"/>
            <a:ext cx="7248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 bwMode="auto">
          <a:xfrm>
            <a:off x="3306688" y="6223833"/>
            <a:ext cx="5971856" cy="30515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400" i="1">
                <a:solidFill>
                  <a:srgbClr val="2F5597"/>
                </a:solidFill>
                <a:latin typeface="Arial"/>
                <a:cs typeface="Arial"/>
              </a:rPr>
              <a:t>21 мая 2025 г. </a:t>
            </a:r>
            <a:endParaRPr/>
          </a:p>
        </p:txBody>
      </p:sp>
      <p:pic>
        <p:nvPicPr>
          <p:cNvPr id="254704181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3370114" y="1984353"/>
            <a:ext cx="5451770" cy="36345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28702991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61063008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250536221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687822709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66746985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24686968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31732963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23815379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877422677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775135902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689582424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6903303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1053373"/>
            <a:ext cx="10515600" cy="63731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lang="ru-RU" sz="2600" b="1" i="0" u="none" strike="noStrike" cap="all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Объекты</a:t>
            </a:r>
            <a:r>
              <a:rPr lang="ru-RU" sz="2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ХИМИЧЕСКОГО КОМПЛЕКСА</a:t>
            </a:r>
            <a:endParaRPr/>
          </a:p>
        </p:txBody>
      </p:sp>
      <p:sp>
        <p:nvSpPr>
          <p:cNvPr id="143920611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just">
              <a:buFont typeface="Arial"/>
              <a:buNone/>
              <a:defRPr/>
            </a:pPr>
            <a:r>
              <a:rPr sz="18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Сибирское управление Ростехнадзора осуществляет надзор за состоянием промышленной безопасности в 177-х организациях, эксплуатирующих опасные производственные объекты взрывоопасных и химически опасных производств.</a:t>
            </a:r>
            <a:endParaRPr sz="4800"/>
          </a:p>
          <a:p>
            <a:pPr>
              <a:defRPr/>
            </a:pPr>
            <a:endParaRPr sz="1400"/>
          </a:p>
        </p:txBody>
      </p:sp>
      <p:sp>
        <p:nvSpPr>
          <p:cNvPr id="450065629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929424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A5AC14F-FA6E-FC67-676A-031C3BBD0C44}" type="slidenum">
              <a:rPr lang="ru-RU"/>
              <a:t/>
            </a:fld>
            <a:endParaRPr lang="ru-RU"/>
          </a:p>
        </p:txBody>
      </p:sp>
      <p:grpSp>
        <p:nvGrpSpPr>
          <p:cNvPr id="2003998686" name="Группа 2"/>
          <p:cNvGrpSpPr/>
          <p:nvPr/>
        </p:nvGrpSpPr>
        <p:grpSpPr bwMode="auto">
          <a:xfrm flipH="0" flipV="0">
            <a:off x="1944737" y="3473930"/>
            <a:ext cx="2774899" cy="2474719"/>
            <a:chOff x="0" y="0"/>
            <a:chExt cx="2774899" cy="2474719"/>
          </a:xfrm>
        </p:grpSpPr>
        <p:grpSp>
          <p:nvGrpSpPr>
            <p:cNvPr id="935313609" name="Группа 77"/>
            <p:cNvGrpSpPr/>
            <p:nvPr/>
          </p:nvGrpSpPr>
          <p:grpSpPr bwMode="auto">
            <a:xfrm flipH="0" flipV="0">
              <a:off x="0" y="0"/>
              <a:ext cx="2774899" cy="2474719"/>
              <a:chOff x="0" y="0"/>
              <a:chExt cx="2774899" cy="2474719"/>
            </a:xfrm>
          </p:grpSpPr>
          <p:grpSp>
            <p:nvGrpSpPr>
              <p:cNvPr id="13692151" name="Группа 78"/>
              <p:cNvGrpSpPr/>
              <p:nvPr/>
            </p:nvGrpSpPr>
            <p:grpSpPr bwMode="auto">
              <a:xfrm flipH="0" flipV="0">
                <a:off x="0" y="0"/>
                <a:ext cx="2774899" cy="1744260"/>
                <a:chOff x="0" y="0"/>
                <a:chExt cx="2774899" cy="1744260"/>
              </a:xfrm>
            </p:grpSpPr>
            <p:sp>
              <p:nvSpPr>
                <p:cNvPr id="504360555" name="Oval 116"/>
                <p:cNvSpPr>
                  <a:spLocks noChangeArrowheads="1"/>
                </p:cNvSpPr>
                <p:nvPr/>
              </p:nvSpPr>
              <p:spPr bwMode="auto">
                <a:xfrm>
                  <a:off x="0" y="782594"/>
                  <a:ext cx="174246" cy="176210"/>
                </a:xfrm>
                <a:prstGeom prst="ellipse">
                  <a:avLst/>
                </a:prstGeom>
                <a:solidFill>
                  <a:srgbClr val="5A99D3"/>
                </a:solidFill>
                <a:ln>
                  <a:noFill/>
                </a:ln>
              </p:spPr>
              <p:txBody>
                <a:bodyPr vert="horz" wrap="square" lIns="68580" tIns="34290" rIns="68580" bIns="34290" numCol="1" rtlCol="0" anchor="t" anchorCtr="0" compatLnSpc="1">
                  <a:prstTxWarp prst="textNoShape"/>
                </a:bodyPr>
                <a:lstStyle/>
                <a:p>
                  <a:pPr defTabSz="342900">
                    <a:defRPr/>
                  </a:pPr>
                  <a:endParaRPr lang="ru-RU" sz="900">
                    <a:solidFill>
                      <a:srgbClr val="999999"/>
                    </a:solidFill>
                  </a:endParaRPr>
                </a:p>
              </p:txBody>
            </p:sp>
            <p:sp>
              <p:nvSpPr>
                <p:cNvPr id="2082227002" name="Oval 116"/>
                <p:cNvSpPr>
                  <a:spLocks noChangeArrowheads="1"/>
                </p:cNvSpPr>
                <p:nvPr/>
              </p:nvSpPr>
              <p:spPr bwMode="auto">
                <a:xfrm>
                  <a:off x="2700" y="1568049"/>
                  <a:ext cx="174246" cy="176210"/>
                </a:xfrm>
                <a:prstGeom prst="ellipse">
                  <a:avLst/>
                </a:prstGeom>
                <a:solidFill>
                  <a:srgbClr val="91CF50"/>
                </a:solidFill>
                <a:ln>
                  <a:noFill/>
                </a:ln>
              </p:spPr>
              <p:txBody>
                <a:bodyPr vert="horz" wrap="square" lIns="68580" tIns="34290" rIns="68580" bIns="34290" numCol="1" rtlCol="0" anchor="t" anchorCtr="0" compatLnSpc="1">
                  <a:prstTxWarp prst="textNoShape"/>
                </a:bodyPr>
                <a:lstStyle/>
                <a:p>
                  <a:pPr defTabSz="342900">
                    <a:defRPr/>
                  </a:pPr>
                  <a:endParaRPr lang="ru-RU" sz="900">
                    <a:solidFill>
                      <a:srgbClr val="999999"/>
                    </a:solidFill>
                  </a:endParaRPr>
                </a:p>
              </p:txBody>
            </p:sp>
            <p:sp>
              <p:nvSpPr>
                <p:cNvPr id="1202547785" name="Oval 116"/>
                <p:cNvSpPr>
                  <a:spLocks noChangeArrowheads="1"/>
                </p:cNvSpPr>
                <p:nvPr/>
              </p:nvSpPr>
              <p:spPr bwMode="auto">
                <a:xfrm>
                  <a:off x="6406" y="265086"/>
                  <a:ext cx="174246" cy="17621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68580" tIns="34290" rIns="68580" bIns="34290" numCol="1" rtlCol="0" anchor="t" anchorCtr="0" compatLnSpc="1">
                  <a:prstTxWarp prst="textNoShape"/>
                </a:bodyPr>
                <a:lstStyle/>
                <a:p>
                  <a:pPr defTabSz="342900">
                    <a:defRPr/>
                  </a:pPr>
                  <a:endParaRPr lang="ru-RU" sz="900">
                    <a:solidFill>
                      <a:srgbClr val="999999"/>
                    </a:solidFill>
                  </a:endParaRPr>
                </a:p>
              </p:txBody>
            </p:sp>
            <p:sp>
              <p:nvSpPr>
                <p:cNvPr id="166464438" name="Oval 116"/>
                <p:cNvSpPr>
                  <a:spLocks noChangeArrowheads="1"/>
                </p:cNvSpPr>
                <p:nvPr/>
              </p:nvSpPr>
              <p:spPr bwMode="auto">
                <a:xfrm>
                  <a:off x="5347" y="522499"/>
                  <a:ext cx="174246" cy="17621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txBody>
                <a:bodyPr vert="horz" wrap="square" lIns="68580" tIns="34290" rIns="68580" bIns="34290" numCol="1" rtlCol="0" anchor="t" anchorCtr="0" compatLnSpc="1">
                  <a:prstTxWarp prst="textNoShape"/>
                </a:bodyPr>
                <a:lstStyle/>
                <a:p>
                  <a:pPr defTabSz="342900">
                    <a:defRPr/>
                  </a:pPr>
                  <a:endParaRPr lang="ru-RU" sz="900">
                    <a:solidFill>
                      <a:srgbClr val="999999"/>
                    </a:solidFill>
                  </a:endParaRPr>
                </a:p>
              </p:txBody>
            </p:sp>
            <p:sp>
              <p:nvSpPr>
                <p:cNvPr id="1490669015" name="TextBox 85"/>
                <p:cNvSpPr txBox="1"/>
                <p:nvPr/>
              </p:nvSpPr>
              <p:spPr bwMode="auto">
                <a:xfrm>
                  <a:off x="143169" y="1571413"/>
                  <a:ext cx="2072282" cy="137519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>
                    <a:defRPr/>
                  </a:pPr>
                  <a:r>
                    <a:rPr lang="ru-RU" sz="900">
                      <a:latin typeface="Arial"/>
                      <a:cs typeface="Arial"/>
                    </a:rPr>
                    <a:t>Водоподготовка (в </a:t>
                  </a:r>
                  <a:r>
                    <a:rPr lang="ru-RU" sz="900">
                      <a:latin typeface="Arial"/>
                      <a:cs typeface="Arial"/>
                    </a:rPr>
                    <a:t>т.ч</a:t>
                  </a:r>
                  <a:r>
                    <a:rPr lang="ru-RU" sz="900">
                      <a:latin typeface="Arial"/>
                      <a:cs typeface="Arial"/>
                    </a:rPr>
                    <a:t>. хлор)</a:t>
                  </a:r>
                  <a:endParaRPr lang="ru-RU" sz="900">
                    <a:latin typeface="Arial"/>
                    <a:cs typeface="Arial"/>
                  </a:endParaRPr>
                </a:p>
              </p:txBody>
            </p:sp>
            <p:sp>
              <p:nvSpPr>
                <p:cNvPr id="1217812486" name="TextBox 86"/>
                <p:cNvSpPr txBox="1"/>
                <p:nvPr/>
              </p:nvSpPr>
              <p:spPr bwMode="auto">
                <a:xfrm>
                  <a:off x="129512" y="778863"/>
                  <a:ext cx="2645387" cy="137519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>
                    <a:defRPr/>
                  </a:pPr>
                  <a:r>
                    <a:rPr lang="ru-RU" sz="900">
                      <a:latin typeface="Arial"/>
                      <a:cs typeface="Arial"/>
                    </a:rPr>
                    <a:t>Аммиачные холодильные установки</a:t>
                  </a:r>
                  <a:endParaRPr lang="ru-RU" sz="900">
                    <a:latin typeface="Arial"/>
                    <a:cs typeface="Arial"/>
                  </a:endParaRPr>
                </a:p>
              </p:txBody>
            </p:sp>
            <p:sp>
              <p:nvSpPr>
                <p:cNvPr id="1881539911" name="TextBox 87"/>
                <p:cNvSpPr txBox="1"/>
                <p:nvPr/>
              </p:nvSpPr>
              <p:spPr bwMode="auto">
                <a:xfrm>
                  <a:off x="179593" y="519144"/>
                  <a:ext cx="2511109" cy="137519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>
                    <a:defRPr/>
                  </a:pPr>
                  <a:r>
                    <a:rPr lang="ru-RU" sz="900">
                      <a:latin typeface="Arial"/>
                      <a:cs typeface="Arial"/>
                    </a:rPr>
                    <a:t>В</a:t>
                  </a:r>
                  <a:r>
                    <a:rPr lang="ru-RU" sz="900">
                      <a:latin typeface="Arial"/>
                      <a:cs typeface="Arial"/>
                    </a:rPr>
                    <a:t>оздухоразделительные установки</a:t>
                  </a:r>
                  <a:endParaRPr lang="ru-RU" sz="900">
                    <a:latin typeface="Arial"/>
                    <a:cs typeface="Arial"/>
                  </a:endParaRPr>
                </a:p>
              </p:txBody>
            </p:sp>
            <p:sp>
              <p:nvSpPr>
                <p:cNvPr id="1898368786" name="TextBox 88"/>
                <p:cNvSpPr txBox="1"/>
                <p:nvPr/>
              </p:nvSpPr>
              <p:spPr bwMode="auto">
                <a:xfrm>
                  <a:off x="137424" y="260028"/>
                  <a:ext cx="1836938" cy="137519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>
                    <a:defRPr/>
                  </a:pPr>
                  <a:r>
                    <a:rPr lang="ru-RU" sz="900">
                      <a:latin typeface="Arial"/>
                      <a:cs typeface="Arial"/>
                    </a:rPr>
                    <a:t>Склады и базы хранения</a:t>
                  </a:r>
                  <a:endParaRPr lang="ru-RU" sz="900">
                    <a:latin typeface="Arial"/>
                    <a:cs typeface="Arial"/>
                  </a:endParaRPr>
                </a:p>
              </p:txBody>
            </p:sp>
            <p:sp>
              <p:nvSpPr>
                <p:cNvPr id="1275434206" name="Овал 89"/>
                <p:cNvSpPr/>
                <p:nvPr/>
              </p:nvSpPr>
              <p:spPr bwMode="auto">
                <a:xfrm>
                  <a:off x="6406" y="0"/>
                  <a:ext cx="174246" cy="176210"/>
                </a:xfrm>
                <a:prstGeom prst="ellipse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ru-RU" sz="900"/>
                </a:p>
              </p:txBody>
            </p:sp>
            <p:sp>
              <p:nvSpPr>
                <p:cNvPr id="187560363" name="TextBox 90"/>
                <p:cNvSpPr txBox="1"/>
                <p:nvPr/>
              </p:nvSpPr>
              <p:spPr bwMode="auto">
                <a:xfrm>
                  <a:off x="137424" y="4788"/>
                  <a:ext cx="1948287" cy="137519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>
                    <a:defRPr/>
                  </a:pPr>
                  <a:r>
                    <a:rPr lang="ru-RU" sz="900">
                      <a:latin typeface="Arial"/>
                      <a:cs typeface="Arial"/>
                    </a:rPr>
                    <a:t>Химические производства </a:t>
                  </a:r>
                  <a:endParaRPr lang="ru-RU" sz="90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124798252" name="TextBox 80"/>
              <p:cNvSpPr txBox="1"/>
              <p:nvPr/>
            </p:nvSpPr>
            <p:spPr bwMode="auto">
              <a:xfrm>
                <a:off x="174246" y="2337199"/>
                <a:ext cx="222567" cy="137519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>
                  <a:defRPr/>
                </a:pPr>
                <a:endParaRPr lang="ru-RU" sz="900">
                  <a:latin typeface="Arial"/>
                  <a:cs typeface="Arial"/>
                </a:endParaRPr>
              </a:p>
            </p:txBody>
          </p:sp>
        </p:grpSp>
        <p:sp>
          <p:nvSpPr>
            <p:cNvPr id="1575535864" name="Oval 116"/>
            <p:cNvSpPr>
              <a:spLocks noChangeArrowheads="1"/>
            </p:cNvSpPr>
            <p:nvPr/>
          </p:nvSpPr>
          <p:spPr bwMode="auto">
            <a:xfrm>
              <a:off x="0" y="1043256"/>
              <a:ext cx="174246" cy="176210"/>
            </a:xfrm>
            <a:prstGeom prst="ellipse">
              <a:avLst/>
            </a:prstGeom>
            <a:solidFill>
              <a:srgbClr val="00AFEF"/>
            </a:solidFill>
            <a:ln>
              <a:noFill/>
            </a:ln>
          </p:spPr>
          <p:txBody>
            <a:bodyPr vert="horz" wrap="square" lIns="68580" tIns="34290" rIns="68580" bIns="34290" numCol="1" rtlCol="0" anchor="t" anchorCtr="0" compatLnSpc="1">
              <a:prstTxWarp prst="textNoShape"/>
            </a:bodyPr>
            <a:lstStyle/>
            <a:p>
              <a:pPr defTabSz="342900">
                <a:defRPr/>
              </a:pPr>
              <a:endParaRPr lang="ru-RU" sz="900">
                <a:solidFill>
                  <a:srgbClr val="999999"/>
                </a:solidFill>
              </a:endParaRPr>
            </a:p>
          </p:txBody>
        </p:sp>
        <p:sp>
          <p:nvSpPr>
            <p:cNvPr id="1055722074" name="TextBox 93"/>
            <p:cNvSpPr txBox="1"/>
            <p:nvPr/>
          </p:nvSpPr>
          <p:spPr bwMode="auto">
            <a:xfrm>
              <a:off x="129512" y="1039525"/>
              <a:ext cx="2645387" cy="411840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>
                <a:defRPr/>
              </a:pPr>
              <a:r>
                <a:rPr lang="ru-RU" sz="900">
                  <a:latin typeface="Arial"/>
                  <a:cs typeface="Arial"/>
                </a:rPr>
                <a:t>Иные, связанные с хранением токсичных, </a:t>
              </a:r>
              <a:r>
                <a:rPr lang="ru-RU" sz="900">
                  <a:latin typeface="Arial"/>
                  <a:cs typeface="Arial"/>
                </a:rPr>
                <a:t>взрыво</a:t>
              </a:r>
              <a:r>
                <a:rPr lang="ru-RU" sz="900">
                  <a:latin typeface="Arial"/>
                  <a:cs typeface="Arial"/>
                </a:rPr>
                <a:t>-, пожароопасных и др. </a:t>
              </a:r>
              <a:r>
                <a:rPr lang="ru-RU" sz="900">
                  <a:latin typeface="Arial"/>
                  <a:cs typeface="Arial"/>
                </a:rPr>
                <a:t>веществв</a:t>
              </a:r>
              <a:endParaRPr lang="ru-RU" sz="900">
                <a:latin typeface="Arial"/>
                <a:cs typeface="Arial"/>
              </a:endParaRPr>
            </a:p>
          </p:txBody>
        </p:sp>
        <p:sp>
          <p:nvSpPr>
            <p:cNvPr id="76840498" name="Oval 116"/>
            <p:cNvSpPr>
              <a:spLocks noChangeArrowheads="1"/>
            </p:cNvSpPr>
            <p:nvPr/>
          </p:nvSpPr>
          <p:spPr bwMode="auto">
            <a:xfrm>
              <a:off x="1443" y="1811264"/>
              <a:ext cx="174246" cy="176210"/>
            </a:xfrm>
            <a:prstGeom prst="ellipse">
              <a:avLst/>
            </a:prstGeom>
            <a:solidFill>
              <a:srgbClr val="B1B1B1"/>
            </a:solidFill>
            <a:ln>
              <a:noFill/>
            </a:ln>
          </p:spPr>
          <p:txBody>
            <a:bodyPr vert="horz" wrap="square" lIns="68580" tIns="34290" rIns="68580" bIns="34290" numCol="1" rtlCol="0" anchor="t" anchorCtr="0" compatLnSpc="1">
              <a:prstTxWarp prst="textNoShape"/>
            </a:bodyPr>
            <a:lstStyle/>
            <a:p>
              <a:pPr defTabSz="342900">
                <a:defRPr/>
              </a:pPr>
              <a:endParaRPr lang="ru-RU" sz="900">
                <a:solidFill>
                  <a:srgbClr val="999999"/>
                </a:solidFill>
              </a:endParaRPr>
            </a:p>
          </p:txBody>
        </p:sp>
        <p:sp>
          <p:nvSpPr>
            <p:cNvPr id="478304828" name="TextBox 97"/>
            <p:cNvSpPr txBox="1"/>
            <p:nvPr/>
          </p:nvSpPr>
          <p:spPr bwMode="auto">
            <a:xfrm>
              <a:off x="141912" y="1814629"/>
              <a:ext cx="2072282" cy="13751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>
                <a:defRPr/>
              </a:pPr>
              <a:r>
                <a:rPr lang="ru-RU" sz="900">
                  <a:latin typeface="Arial"/>
                  <a:cs typeface="Arial"/>
                </a:rPr>
                <a:t>Спиртовые производства</a:t>
              </a:r>
              <a:endParaRPr lang="ru-RU" sz="900">
                <a:latin typeface="Arial"/>
                <a:cs typeface="Arial"/>
              </a:endParaRPr>
            </a:p>
          </p:txBody>
        </p:sp>
        <p:sp>
          <p:nvSpPr>
            <p:cNvPr id="2027056290" name="Oval 116"/>
            <p:cNvSpPr>
              <a:spLocks noChangeArrowheads="1"/>
            </p:cNvSpPr>
            <p:nvPr/>
          </p:nvSpPr>
          <p:spPr bwMode="auto">
            <a:xfrm>
              <a:off x="1443" y="2070983"/>
              <a:ext cx="174246" cy="176210"/>
            </a:xfrm>
            <a:prstGeom prst="ellipse">
              <a:avLst/>
            </a:prstGeom>
            <a:solidFill>
              <a:srgbClr val="B700B7"/>
            </a:solidFill>
            <a:ln>
              <a:noFill/>
            </a:ln>
          </p:spPr>
          <p:txBody>
            <a:bodyPr vert="horz" wrap="square" lIns="68580" tIns="34290" rIns="68580" bIns="34290" numCol="1" rtlCol="0" anchor="t" anchorCtr="0" compatLnSpc="1">
              <a:prstTxWarp prst="textNoShape"/>
            </a:bodyPr>
            <a:lstStyle/>
            <a:p>
              <a:pPr defTabSz="342900">
                <a:defRPr/>
              </a:pPr>
              <a:endParaRPr lang="ru-RU" sz="900">
                <a:solidFill>
                  <a:srgbClr val="999999"/>
                </a:solidFill>
              </a:endParaRPr>
            </a:p>
          </p:txBody>
        </p:sp>
        <p:sp>
          <p:nvSpPr>
            <p:cNvPr id="721716316" name="TextBox 99"/>
            <p:cNvSpPr txBox="1"/>
            <p:nvPr/>
          </p:nvSpPr>
          <p:spPr bwMode="auto">
            <a:xfrm>
              <a:off x="274135" y="2074348"/>
              <a:ext cx="2464887" cy="1375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ru-RU" sz="900">
                  <a:latin typeface="Arial"/>
                  <a:cs typeface="Arial"/>
                </a:rPr>
                <a:t>Маслоэкстракционные производства</a:t>
              </a:r>
              <a:endParaRPr lang="ru-RU" sz="900">
                <a:latin typeface="Arial"/>
                <a:cs typeface="Arial"/>
              </a:endParaRPr>
            </a:p>
          </p:txBody>
        </p:sp>
      </p:grpSp>
      <p:graphicFrame>
        <p:nvGraphicFramePr>
          <p:cNvPr id="430523972" name=""/>
          <p:cNvGraphicFramePr>
            <a:graphicFrameLocks xmlns:a="http://schemas.openxmlformats.org/drawingml/2006/main"/>
          </p:cNvGraphicFramePr>
          <p:nvPr/>
        </p:nvGraphicFramePr>
        <p:xfrm>
          <a:off x="4459691" y="3162030"/>
          <a:ext cx="4630099" cy="28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05374333" name="Прямоугольник 1"/>
          <p:cNvSpPr/>
          <p:nvPr/>
        </p:nvSpPr>
        <p:spPr bwMode="auto">
          <a:xfrm flipH="0" flipV="0">
            <a:off x="1825083" y="2848584"/>
            <a:ext cx="3734069" cy="42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1100" b="1">
                <a:latin typeface="Arial"/>
                <a:cs typeface="Arial"/>
              </a:rPr>
              <a:t>Количество организаций, эксплуатирующих </a:t>
            </a:r>
            <a:r>
              <a:rPr lang="ru-RU" sz="1100" b="1">
                <a:latin typeface="Arial"/>
                <a:cs typeface="Arial"/>
              </a:rPr>
              <a:t>ОПО</a:t>
            </a:r>
            <a:endParaRPr/>
          </a:p>
          <a:p>
            <a:pPr algn="l">
              <a:defRPr/>
            </a:pPr>
            <a:r>
              <a:rPr lang="ru-RU" sz="1100" b="1" i="1">
                <a:latin typeface="Arial"/>
                <a:cs typeface="Arial"/>
              </a:rPr>
              <a:t>(по отраслям промышленности)</a:t>
            </a:r>
            <a:endParaRPr lang="ru-RU" sz="1100" b="1" i="1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5841679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342338090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64843424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901662378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68131714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55564585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667622694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1416011033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738690419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923367005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1060283312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7534875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1053373"/>
            <a:ext cx="10515600" cy="63731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lang="ru-RU" sz="2600" b="1" i="0" u="none" strike="noStrike" cap="all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Объекты</a:t>
            </a:r>
            <a:r>
              <a:rPr lang="ru-RU" sz="2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ХИМИЧЕСКОГО КОМПЛЕКСА</a:t>
            </a:r>
            <a:endParaRPr/>
          </a:p>
        </p:txBody>
      </p:sp>
      <p:sp>
        <p:nvSpPr>
          <p:cNvPr id="741332923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38198" y="1690687"/>
            <a:ext cx="10515600" cy="4486275"/>
          </a:xfrm>
        </p:spPr>
        <p:txBody>
          <a:bodyPr/>
          <a:lstStyle/>
          <a:p>
            <a:pPr marL="0" indent="0" algn="just">
              <a:buFont typeface="Arial"/>
              <a:buNone/>
              <a:defRPr/>
            </a:pPr>
            <a:r>
              <a:rPr sz="17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государственном реестре опасных производственных объектов на территории Кемеровской области, Алтайского края, Томской, Омской и Новосибирской областях зарегистрировано 298 опасных производственных объектов взрывоопасных и химически опасных производств</a:t>
            </a:r>
            <a:r>
              <a:rPr sz="17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700"/>
          </a:p>
          <a:p>
            <a:pPr marL="0" indent="0" algn="just">
              <a:buFont typeface="Arial"/>
              <a:buNone/>
              <a:defRPr/>
            </a:pPr>
            <a:endParaRPr sz="4800"/>
          </a:p>
          <a:p>
            <a:pPr>
              <a:defRPr/>
            </a:pPr>
            <a:endParaRPr sz="1400"/>
          </a:p>
        </p:txBody>
      </p:sp>
      <p:sp>
        <p:nvSpPr>
          <p:cNvPr id="15445642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119723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75E055E-4D31-7AE8-219B-E229C4FDAEE2}" type="slidenum">
              <a:rPr lang="ru-RU"/>
              <a:t/>
            </a:fld>
            <a:endParaRPr lang="ru-RU"/>
          </a:p>
        </p:txBody>
      </p:sp>
      <p:graphicFrame>
        <p:nvGraphicFramePr>
          <p:cNvPr id="1252070905" name=""/>
          <p:cNvGraphicFramePr>
            <a:graphicFrameLocks xmlns:a="http://schemas.openxmlformats.org/drawingml/2006/main"/>
          </p:cNvGraphicFramePr>
          <p:nvPr/>
        </p:nvGraphicFramePr>
        <p:xfrm>
          <a:off x="1143000" y="2624058"/>
          <a:ext cx="9828741" cy="403605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2024544"/>
                <a:gridCol w="1538960"/>
                <a:gridCol w="1540672"/>
                <a:gridCol w="1540672"/>
                <a:gridCol w="1544739"/>
                <a:gridCol w="1543668"/>
              </a:tblGrid>
              <a:tr h="61762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  <a:endParaRPr/>
                    </a:p>
                  </a:txBody>
                  <a:tcPr anchor="t"/>
                </a:tc>
              </a:tr>
              <a:tr h="569564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Кемерово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anchor="t"/>
                </a:tc>
              </a:tr>
              <a:tr h="54553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Алтай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anchor="t"/>
                </a:tc>
              </a:tr>
              <a:tr h="54553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Новосибирск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/>
                    </a:p>
                  </a:txBody>
                  <a:tcPr anchor="t"/>
                </a:tc>
              </a:tr>
              <a:tr h="54553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Омск 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/>
                    </a:p>
                  </a:txBody>
                  <a:tcPr anchor="t"/>
                </a:tc>
              </a:tr>
              <a:tr h="54553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Томск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/>
                    </a:p>
                  </a:txBody>
                  <a:tcPr anchor="t"/>
                </a:tc>
              </a:tr>
              <a:tr h="54553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298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3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/>
                    </a:p>
                  </a:txBody>
                  <a:tcPr anchor="t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78393442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34829940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71147077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21660776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207099149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784436001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43561256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809399711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299972928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909786523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1703861749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780472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1053373"/>
            <a:ext cx="10515600" cy="63731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algn="ctr">
              <a:defRPr/>
            </a:pPr>
            <a:r>
              <a:rPr sz="2300" b="1" i="0" u="none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ОБ АВАРИЙНОСТИ И ТРАВМАТИЗМЕ В ПОДНАДЗОРНЫХ ОРГАНИЗАЦИЯХ</a:t>
            </a:r>
            <a:endParaRPr sz="2300">
              <a:latin typeface="Arial"/>
              <a:cs typeface="Arial"/>
            </a:endParaRPr>
          </a:p>
        </p:txBody>
      </p:sp>
      <p:sp>
        <p:nvSpPr>
          <p:cNvPr id="597363255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38198" y="1690687"/>
            <a:ext cx="10515600" cy="4486275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5100709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42801660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D637B15-0AFA-5608-6F7E-1575B6FB1F02}" type="slidenum">
              <a:rPr lang="ru-RU"/>
              <a:t/>
            </a:fld>
            <a:endParaRPr lang="ru-RU"/>
          </a:p>
        </p:txBody>
      </p:sp>
      <p:graphicFrame>
        <p:nvGraphicFramePr>
          <p:cNvPr id="326073508" name=""/>
          <p:cNvGraphicFramePr>
            <a:graphicFrameLocks xmlns:a="http://schemas.openxmlformats.org/drawingml/2006/main"/>
          </p:cNvGraphicFramePr>
          <p:nvPr/>
        </p:nvGraphicFramePr>
        <p:xfrm>
          <a:off x="838198" y="1766093"/>
          <a:ext cx="9476208" cy="415034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4697712"/>
                <a:gridCol w="2042484"/>
                <a:gridCol w="2042484"/>
                <a:gridCol w="680828"/>
              </a:tblGrid>
              <a:tr h="623322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несчастных случаев</a:t>
                      </a:r>
                      <a:endParaRPr b="1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месяца 2024 г.</a:t>
                      </a:r>
                      <a:endParaRPr b="1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месяца 2025 г.</a:t>
                      </a:r>
                      <a:endParaRPr b="1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8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+/-</a:t>
                      </a:r>
                      <a:endParaRPr sz="2200" b="1"/>
                    </a:p>
                  </a:txBody>
                  <a:tcPr anchor="ctr"/>
                </a:tc>
              </a:tr>
              <a:tr h="746704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Аварии</a:t>
                      </a:r>
                      <a:endParaRPr b="1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sz="1600"/>
                    </a:p>
                    <a:p>
                      <a:pPr>
                        <a:defRPr/>
                      </a:pPr>
                      <a:r>
                        <a:rPr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623322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Тяжелые несчастные случаи</a:t>
                      </a:r>
                      <a:endParaRPr b="1"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</a:tr>
              <a:tr h="880891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Несчастные случаи со   смертельным исходом</a:t>
                      </a:r>
                      <a:endParaRPr b="1"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</a:tr>
              <a:tr h="623322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Легкие несчастные случаи</a:t>
                      </a:r>
                      <a:endParaRPr b="1"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</a:tr>
              <a:tr h="623322">
                <a:tc>
                  <a:txBody>
                    <a:bodyPr/>
                    <a:p>
                      <a:pPr>
                        <a:defRPr/>
                      </a:pPr>
                      <a:endParaRPr b="1"/>
                    </a:p>
                    <a:p>
                      <a:pPr>
                        <a:defRPr/>
                      </a:pPr>
                      <a:r>
                        <a:rPr sz="14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b="1"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anchor="t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61901593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1285164172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3068458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59237882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23812509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03855174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905821774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1043155373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2138958762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832629864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1390289156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92279873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71770" y="1053373"/>
            <a:ext cx="11820228" cy="42829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sz="20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 ПРОВЕДЁННЫХ ПРОВЕРКАХ И ИНЫХ МЕРОПРИЯТИЯХ ПО КОНТРОЛЮ (НАДЗОРУ)</a:t>
            </a:r>
            <a:endParaRPr sz="2200">
              <a:latin typeface="Arial"/>
              <a:cs typeface="Arial"/>
            </a:endParaRPr>
          </a:p>
        </p:txBody>
      </p:sp>
      <p:graphicFrame>
        <p:nvGraphicFramePr>
          <p:cNvPr id="1123537512" name=""/>
          <p:cNvGraphicFramePr>
            <a:graphicFrameLocks xmlns:a="http://schemas.openxmlformats.org/drawingml/2006/main"/>
          </p:cNvGraphicFramePr>
          <p:nvPr>
            <p:ph idx="1"/>
          </p:nvPr>
        </p:nvGraphicFramePr>
        <p:xfrm>
          <a:off x="702499" y="1481666"/>
          <a:ext cx="8872178" cy="504189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100707"/>
                <a:gridCol w="4072618"/>
                <a:gridCol w="1761131"/>
                <a:gridCol w="1733715"/>
                <a:gridCol w="2167043"/>
              </a:tblGrid>
              <a:tr h="2827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№</a:t>
                      </a:r>
                      <a:endParaRPr sz="1600"/>
                    </a:p>
                  </a:txBody>
                  <a:tcPr anchor="b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Наименование показателя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3 мес.2024 г.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3 мес.2025 г.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 b="1" i="0" u="none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±</a:t>
                      </a:r>
                      <a:endParaRPr sz="20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2699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Общее количество проверок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5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-1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1.1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плановых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1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-1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1.2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внеплановых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1.2.1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КИП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1.3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Постоянный надзор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1.4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внеплановые по иным основаниям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38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29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-9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2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Общее количество выявленных нарушений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6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7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+1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3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Общее количество админ.наказаний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3.1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дисквалификаций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3.2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АПД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7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+3</a:t>
                      </a:r>
                      <a:endParaRPr sz="1600"/>
                    </a:p>
                  </a:txBody>
                  <a:tcPr/>
                </a:tc>
              </a:tr>
              <a:tr h="3746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3.3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предупреждений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2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-2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3.4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штрафов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-44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Сумма наложенных штрафов (тыс.руб.)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44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0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-44</a:t>
                      </a:r>
                      <a:endParaRPr sz="1600"/>
                    </a:p>
                  </a:txBody>
                  <a:tcPr/>
                </a:tc>
              </a:tr>
              <a:tr h="30642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600"/>
                        <a:t>5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600"/>
                        <a:t>Сумма взысканных штрафов (тыс.руб.)</a:t>
                      </a: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 sz="16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3823071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76286045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50690-8183-8F48-0ED5-7C4959CECC6C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8331751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1193967508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24124346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51519228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592595524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2074752434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14915424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715687169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1202269118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822780831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622669842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38713187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71770" y="1053373"/>
            <a:ext cx="11820228" cy="42829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sz="20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ОСНОВНЫЕ НАРУШЕНИЯ ТРЕБОВАНИЙ ПРОМЫШЛЕННОЙ БЕЗОПАСНОСТИ</a:t>
            </a:r>
            <a:endParaRPr sz="280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0729560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algn="just">
              <a:defRPr/>
            </a:pPr>
            <a:r>
              <a:rPr sz="20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несвоевременное исполнение условий безопасной эксплуатации зданий, определенных заключениями экспертизы промышленной безопасности; непроведение или несвоевременное проведение ремонта зданий и сооружений на опасных производственных объектах;</a:t>
            </a:r>
            <a:endParaRPr sz="720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sz="20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отсутствие систематической актуализации технологической и эксплуатационной документации;</a:t>
            </a:r>
            <a:endParaRPr sz="720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sz="20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оснащению приборами контроля, управления, сигнализацией и противоаварийной защитой технологических процессов, а также их состояние; </a:t>
            </a:r>
            <a:endParaRPr sz="720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sz="20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недостаточный уровень эффективности функционирования системы управления промышленной безопасностью, включая осуществление производственного контроля службами производственного контроля и ответственными лицами при эксплуатации опасных производственных объектов в организациях.</a:t>
            </a:r>
            <a:endParaRPr sz="7200">
              <a:solidFill>
                <a:schemeClr val="tx1"/>
              </a:solidFill>
            </a:endParaRPr>
          </a:p>
        </p:txBody>
      </p:sp>
      <p:sp>
        <p:nvSpPr>
          <p:cNvPr id="2125101871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741155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5883E4-C39C-A715-EE90-AF4D8D80FBDA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2326293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1303713557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14247449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61911949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9677698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0406014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66670631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278394793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928898987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158720703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1480959683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515036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71770" y="1053373"/>
            <a:ext cx="11820228" cy="42829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sz="280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Профилактическая работа</a:t>
            </a:r>
            <a:endParaRPr sz="280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32526824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just">
              <a:buFont typeface="Arial"/>
              <a:buNone/>
              <a:defRPr/>
            </a:pPr>
            <a:r>
              <a:rPr/>
              <a:t>За 3 месяца 2025 года проведено 5 профилактических мероприятий, из них:</a:t>
            </a:r>
            <a:endParaRPr/>
          </a:p>
          <a:p>
            <a:pPr marL="0" indent="0" algn="just">
              <a:buFont typeface="Arial"/>
              <a:buNone/>
              <a:defRPr/>
            </a:pPr>
            <a:r>
              <a:rPr/>
              <a:t>информирование - </a:t>
            </a:r>
            <a:r>
              <a:rPr/>
              <a:t>2;</a:t>
            </a:r>
            <a:endParaRPr/>
          </a:p>
          <a:p>
            <a:pPr marL="0" indent="0" algn="just">
              <a:buFont typeface="Arial"/>
              <a:buNone/>
              <a:defRPr/>
            </a:pPr>
            <a:r>
              <a:rPr/>
              <a:t>объявлено предостережений - 2.</a:t>
            </a:r>
            <a:endParaRPr/>
          </a:p>
          <a:p>
            <a:pPr marL="0" indent="0" algn="just">
              <a:buFont typeface="Arial"/>
              <a:buNone/>
              <a:defRPr/>
            </a:pPr>
            <a:endParaRPr/>
          </a:p>
        </p:txBody>
      </p:sp>
      <p:sp>
        <p:nvSpPr>
          <p:cNvPr id="2076943243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8008384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AF12B9-0000-755C-B4F0-972947E58105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3242206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72040520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492860522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254038759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206237635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89354611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757660190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53312442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732262357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1193450752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1295940030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7519034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71770" y="1053373"/>
            <a:ext cx="11820228" cy="56058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 sz="22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ОСНОВНЫЕ ПРОБЛЕМЫ, СВЯЗАННЫЕ С ОБЕСПЕЧЕНИЕМ БЕЗОПАСНОСТИ И ПРОТИВОАВАРИЙНОЙ УСТОЙЧИВОСТИ ПОДНАДЗОРНЫХ ОБЪЕКТОВ</a:t>
            </a:r>
            <a:endParaRPr/>
          </a:p>
        </p:txBody>
      </p:sp>
      <p:sp>
        <p:nvSpPr>
          <p:cNvPr id="1545086153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algn="just">
              <a:defRPr/>
            </a:pPr>
            <a:r>
              <a:rPr sz="2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значительный износ основных производственных фондов (здания, сооружения, оборудование) и инженерных коммуникаций, недостаточные темпы замены морально и физически устаревшего оборудования, эксплуатация старых зданий и сооружений;</a:t>
            </a:r>
            <a:endParaRPr sz="7200"/>
          </a:p>
          <a:p>
            <a:pPr algn="just">
              <a:defRPr/>
            </a:pPr>
            <a:r>
              <a:rPr sz="2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отсутствие или низкие темпы проведения технического перевооружения и замены устаревших производств и оборудования на современные, отвечающие требованиям промышленной безопасности (до сих пор применяется оборудование, произведенное во второй половине 20 века);</a:t>
            </a:r>
            <a:endParaRPr sz="7200"/>
          </a:p>
          <a:p>
            <a:pPr algn="just">
              <a:defRPr/>
            </a:pPr>
            <a:r>
              <a:rPr sz="2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недостаточное финансирование программ по техническому перевооружению, реконструкции действующих производств, длительные сроки закупки специфического оборудования (как правило, связанного с проведением тендера и/или изготовления самого оборудования и его доставки); </a:t>
            </a:r>
            <a:endParaRPr sz="20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sz="2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низкий уровень исполнительской дисциплины обслуживающего оборудование персонала, руководителей и специалистов предприятий (организаций), осуществляющих его эксплуатацию, ремонт, освидетельствование, диагностирование и экспертизу промышленной безопасности.</a:t>
            </a:r>
            <a:endParaRPr sz="7200"/>
          </a:p>
        </p:txBody>
      </p:sp>
      <p:sp>
        <p:nvSpPr>
          <p:cNvPr id="68779589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02736651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85CA1FC-2F2F-465B-B7F6-1C3E1AFBA8DE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8572174" name="Заголовок 1"/>
          <p:cNvSpPr txBox="1"/>
          <p:nvPr/>
        </p:nvSpPr>
        <p:spPr bwMode="auto">
          <a:xfrm>
            <a:off x="2265784" y="145522"/>
            <a:ext cx="8048624" cy="88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br>
              <a:rPr lang="ru-RU" sz="4500" b="1">
                <a:solidFill>
                  <a:srgbClr val="FFC000"/>
                </a:solidFill>
                <a:latin typeface="Times New Roman"/>
                <a:cs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  <a:cs typeface="Times New Roman"/>
            </a:endParaRPr>
          </a:p>
        </p:txBody>
      </p:sp>
      <p:sp>
        <p:nvSpPr>
          <p:cNvPr id="1278166245" name="Заголовок 1"/>
          <p:cNvSpPr txBox="1"/>
          <p:nvPr/>
        </p:nvSpPr>
        <p:spPr bwMode="auto">
          <a:xfrm>
            <a:off x="-104502" y="0"/>
            <a:ext cx="11153502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84777065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753764056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484336457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094809545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sp>
        <p:nvSpPr>
          <p:cNvPr id="1467896132" name="Заголовок 1"/>
          <p:cNvSpPr txBox="1"/>
          <p:nvPr/>
        </p:nvSpPr>
        <p:spPr bwMode="auto">
          <a:xfrm>
            <a:off x="1143000" y="0"/>
            <a:ext cx="9905999" cy="1023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6" tIns="36003" rIns="72006" bIns="36003"/>
          <a:lstStyle>
            <a:lvl1pPr defTabSz="719137">
              <a:lnSpc>
                <a:spcPct val="90000"/>
              </a:lnSpc>
              <a:spcBef>
                <a:spcPts val="999"/>
              </a:spcBef>
              <a:buFont typeface="Arial"/>
              <a:buChar char="•"/>
              <a:tabLst>
                <a:tab pos="9672637" algn="l"/>
              </a:tabLst>
              <a:defRPr sz="2800">
                <a:solidFill>
                  <a:schemeClr val="tx1"/>
                </a:solidFill>
                <a:latin typeface="Calibri"/>
              </a:defRPr>
            </a:lvl1pPr>
            <a:lvl2pPr marL="742950" indent="-28575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400">
                <a:solidFill>
                  <a:schemeClr val="tx1"/>
                </a:solidFill>
                <a:latin typeface="Calibri"/>
              </a:defRPr>
            </a:lvl2pPr>
            <a:lvl3pPr marL="11430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3pPr>
            <a:lvl4pPr marL="16002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4pPr>
            <a:lvl5pPr marL="2057400" indent="-228600" defTabSz="719137">
              <a:lnSpc>
                <a:spcPct val="90000"/>
              </a:lnSpc>
              <a:spcBef>
                <a:spcPts val="499"/>
              </a:spcBef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5pPr>
            <a:lvl6pPr marL="2514599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6pPr>
            <a:lvl7pPr marL="29718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7pPr>
            <a:lvl8pPr marL="34290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8pPr>
            <a:lvl9pPr marL="3886200" indent="-228600" defTabSz="719137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Font typeface="Arial"/>
              <a:buChar char="•"/>
              <a:tabLst>
                <a:tab pos="9672637" algn="l"/>
              </a:tabLst>
              <a:defRPr sz="2000">
                <a:solidFill>
                  <a:schemeClr val="tx1"/>
                </a:solidFill>
                <a:latin typeface="Calibri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br>
              <a:rPr lang="ru-RU" sz="4500">
                <a:solidFill>
                  <a:srgbClr val="FFC000"/>
                </a:solidFill>
                <a:latin typeface="Times New Roman"/>
              </a:rPr>
            </a:br>
            <a:endParaRPr lang="ru-RU" sz="600">
              <a:solidFill>
                <a:srgbClr val="EEECE1"/>
              </a:solidFill>
              <a:latin typeface="Calibri Light"/>
            </a:endParaRPr>
          </a:p>
        </p:txBody>
      </p:sp>
      <p:pic>
        <p:nvPicPr>
          <p:cNvPr id="720749525" name="Рисунок 14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30334"/>
            <a:ext cx="12191999" cy="1083708"/>
          </a:xfrm>
          <a:prstGeom prst="rect">
            <a:avLst/>
          </a:prstGeom>
          <a:effectLst/>
        </p:spPr>
      </p:pic>
      <p:pic>
        <p:nvPicPr>
          <p:cNvPr id="2037898259" name="Picture 4" descr="Ростехнадзор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09800" y="24763"/>
            <a:ext cx="731527" cy="857790"/>
          </a:xfrm>
          <a:prstGeom prst="rect">
            <a:avLst/>
          </a:prstGeom>
          <a:noFill/>
          <a:ln>
            <a:noFill/>
          </a:ln>
        </p:spPr>
      </p:pic>
      <p:sp>
        <p:nvSpPr>
          <p:cNvPr id="1093491557" name="TextBox 60"/>
          <p:cNvSpPr txBox="1"/>
          <p:nvPr/>
        </p:nvSpPr>
        <p:spPr bwMode="auto">
          <a:xfrm>
            <a:off x="1890885" y="69852"/>
            <a:ext cx="2952451" cy="6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Федеральная служба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по экологическому, технологическому </a:t>
            </a:r>
            <a:endParaRPr/>
          </a:p>
          <a:p>
            <a:pPr>
              <a:defRPr/>
            </a:pPr>
            <a:r>
              <a:rPr lang="ru-RU" sz="1100">
                <a:ln w="0"/>
                <a:solidFill>
                  <a:schemeClr val="bg1"/>
                </a:solidFill>
                <a:latin typeface="Arial"/>
                <a:cs typeface="Arial"/>
              </a:rPr>
              <a:t>и атомному надзору</a:t>
            </a:r>
            <a:endParaRPr/>
          </a:p>
        </p:txBody>
      </p:sp>
      <p:sp>
        <p:nvSpPr>
          <p:cNvPr id="835940332" name="TextBox 61"/>
          <p:cNvSpPr txBox="1"/>
          <p:nvPr/>
        </p:nvSpPr>
        <p:spPr bwMode="auto">
          <a:xfrm flipH="0" flipV="0">
            <a:off x="1890886" y="613806"/>
            <a:ext cx="2376377" cy="518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Сибирское управление Ростехнадзора</a:t>
            </a:r>
            <a:endParaRPr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8500822" name="Объект 2"/>
          <p:cNvSpPr>
            <a:spLocks noGrp="1"/>
          </p:cNvSpPr>
          <p:nvPr>
            <p:ph idx="1"/>
          </p:nvPr>
        </p:nvSpPr>
        <p:spPr bwMode="auto">
          <a:xfrm>
            <a:off x="1143000" y="1574270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endParaRPr sz="7200"/>
          </a:p>
          <a:p>
            <a:pPr marL="0" indent="0" algn="ctr">
              <a:buFont typeface="Arial"/>
              <a:buNone/>
              <a:defRPr/>
            </a:pPr>
            <a:endParaRPr lang="ru-RU" sz="3600" b="1" i="1" u="none" strike="noStrike" cap="none" spc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  <a:defRPr/>
            </a:pPr>
            <a:r>
              <a:rPr lang="ru-RU" sz="3600" b="1" i="1" u="none" strike="noStrike" cap="none" spc="0">
                <a:solidFill>
                  <a:srgbClr val="0070C0"/>
                </a:solidFill>
                <a:latin typeface="Arial"/>
                <a:ea typeface="Arial"/>
                <a:cs typeface="Arial"/>
              </a:rPr>
              <a:t>Спасибо за внимание!</a:t>
            </a:r>
            <a:endParaRPr lang="ru-RU" sz="3600" b="1" i="1" u="none" strike="noStrike" cap="none" spc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endParaRPr sz="7200"/>
          </a:p>
        </p:txBody>
      </p:sp>
      <p:sp>
        <p:nvSpPr>
          <p:cNvPr id="858423144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2249BE0-0EFD-C32F-308F-01C0D09F8A04}" type="slidenum">
              <a:rPr lang="ru-RU"/>
              <a:t/>
            </a:fld>
            <a:endParaRPr lang="ru-RU"/>
          </a:p>
        </p:txBody>
      </p:sp>
      <p:sp>
        <p:nvSpPr>
          <p:cNvPr id="1809826209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Р7-Офис/2024.4.1.625</Application>
  <DocSecurity>0</DocSecurity>
  <PresentationFormat>Произвольный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Коржнев Арсений Павлович</dc:creator>
  <cp:keywords/>
  <dc:description/>
  <dc:identifier/>
  <dc:language/>
  <cp:lastModifiedBy/>
  <cp:revision>366</cp:revision>
  <dcterms:created xsi:type="dcterms:W3CDTF">2023-12-14T06:19:28Z</dcterms:created>
  <dcterms:modified xsi:type="dcterms:W3CDTF">2025-05-21T02:05:52Z</dcterms:modified>
  <cp:category/>
  <cp:contentStatus/>
  <cp:version/>
</cp:coreProperties>
</file>